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Lexend ExtraLight"/>
      <p:regular r:id="rId36"/>
      <p:bold r:id="rId37"/>
    </p:embeddedFont>
    <p:embeddedFont>
      <p:font typeface="Lexend"/>
      <p:regular r:id="rId38"/>
      <p:bold r:id="rId39"/>
    </p:embeddedFont>
    <p:embeddedFont>
      <p:font typeface="Gill Sans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GillSans-regular.fntdata"/><Relationship Id="rId20" Type="http://schemas.openxmlformats.org/officeDocument/2006/relationships/slide" Target="slides/slide14.xml"/><Relationship Id="rId41" Type="http://schemas.openxmlformats.org/officeDocument/2006/relationships/font" Target="fonts/GillSans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LexendExtraLight-bold.fntdata"/><Relationship Id="rId14" Type="http://schemas.openxmlformats.org/officeDocument/2006/relationships/slide" Target="slides/slide8.xml"/><Relationship Id="rId36" Type="http://schemas.openxmlformats.org/officeDocument/2006/relationships/font" Target="fonts/LexendExtraLight-regular.fntdata"/><Relationship Id="rId17" Type="http://schemas.openxmlformats.org/officeDocument/2006/relationships/slide" Target="slides/slide11.xml"/><Relationship Id="rId39" Type="http://schemas.openxmlformats.org/officeDocument/2006/relationships/font" Target="fonts/Lexend-bold.fntdata"/><Relationship Id="rId16" Type="http://schemas.openxmlformats.org/officeDocument/2006/relationships/slide" Target="slides/slide10.xml"/><Relationship Id="rId38" Type="http://schemas.openxmlformats.org/officeDocument/2006/relationships/font" Target="fonts/Lexen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b6bd7ec96_2_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cb6bd7ec96_2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0eb5a545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0eb5a545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cd8b2a4f4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cd8b2a4f4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mention that it is a master slave protocol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cd8b2a4f4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cd8b2a4f4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cd8b2a4f4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cd8b2a4f4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cd8b2a4f4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cd8b2a4f4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cd8b2a4f4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cd8b2a4f4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mention that the cycles are from the clock from the fpga side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say/add </a:t>
            </a:r>
            <a:r>
              <a:rPr lang="it"/>
              <a:t>frequency used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cd8b2a4f4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cd8b2a4f4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cd8b2a4f4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cd8b2a4f4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Shorten the sentences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cd8b2a4f4a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cd8b2a4f4a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mention the axis before speaking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mention that we are moving to the write channel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cd8b2a4f4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cd8b2a4f4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d0eb5a545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d0eb5a545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Transation </a:t>
            </a:r>
            <a:r>
              <a:rPr lang="it"/>
              <a:t>specifying</a:t>
            </a:r>
            <a:r>
              <a:rPr lang="it"/>
              <a:t> that we attack this systems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cd8b2a4f4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cd8b2a4f4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Optimized version only touches one address </a:t>
            </a:r>
            <a:r>
              <a:rPr lang="it"/>
              <a:t>in</a:t>
            </a:r>
            <a:r>
              <a:rPr lang="it"/>
              <a:t> each cache line, but the the data collection process is the same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write version uses the eviction done without the strobe set to 0.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cd8b2a4f4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cd8b2a4f4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Check that tables fits in fpga side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cd8b2a4f4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cd8b2a4f4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cd8b2a4f4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cd8b2a4f4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mention that axi is fully explored.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cb6bd7ec96_2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1cb6bd7ec96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d0eb5a545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d0eb5a545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Describe the picture quickly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Describe the cache hierarchy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Descrive AXI and ACP port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0eb5a545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d0eb5a545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d4e73deca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d4e73deca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cd8b2a4f4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cd8b2a4f4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d4f129aeb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d4f129aeb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cd8b2a4f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cd8b2a4f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d4e73dec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d4e73dec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cd8b2a4f4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cd8b2a4f4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Transition to AES </a:t>
            </a:r>
            <a:r>
              <a:rPr lang="it"/>
              <a:t>explaining</a:t>
            </a:r>
            <a:r>
              <a:rPr lang="it"/>
              <a:t> why we use AES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cd8b2a4f4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cd8b2a4f4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cd8b2a4f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cd8b2a4f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Check fault injection </a:t>
            </a:r>
            <a:r>
              <a:rPr lang="it"/>
              <a:t>attack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cd8b2a4f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cd8b2a4f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cd8b2a4f4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cd8b2a4f4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500"/>
              <a:buFont typeface="Gill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26673" y="102394"/>
            <a:ext cx="7886700" cy="675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126673" y="916321"/>
            <a:ext cx="8890654" cy="34964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500"/>
              <a:buFont typeface="Gill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126673" y="102394"/>
            <a:ext cx="7886700" cy="675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126673" y="102394"/>
            <a:ext cx="7886700" cy="675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▪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▪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0" name="Google Shape;100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1" name="Google Shape;101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8" name="Google Shape;108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126673" y="102394"/>
            <a:ext cx="7886700" cy="675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" type="body"/>
          </p:nvPr>
        </p:nvSpPr>
        <p:spPr>
          <a:xfrm rot="5400000">
            <a:off x="2823795" y="-1780802"/>
            <a:ext cx="3496408" cy="889065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5" name="Google Shape;115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Google Shape;121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26673" y="102394"/>
            <a:ext cx="7886700" cy="675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300"/>
              <a:buFont typeface="Gill Sans"/>
              <a:buNone/>
              <a:defRPr b="0" i="0" sz="33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26673" y="916321"/>
            <a:ext cx="8890654" cy="34964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None/>
              <a:defRPr b="0" i="0" sz="21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5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ctrTitle"/>
          </p:nvPr>
        </p:nvSpPr>
        <p:spPr>
          <a:xfrm>
            <a:off x="1143000" y="63052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800"/>
              <a:buFont typeface="Gill Sans"/>
              <a:buNone/>
            </a:pPr>
            <a:r>
              <a:rPr lang="it" sz="3800">
                <a:latin typeface="Lexend ExtraLight"/>
                <a:ea typeface="Lexend ExtraLight"/>
                <a:cs typeface="Lexend ExtraLight"/>
                <a:sym typeface="Lexend ExtraLight"/>
              </a:rPr>
              <a:t>Exploration of Cache-Based Side-Channel Attacks in FPGA SoCs</a:t>
            </a:r>
            <a:endParaRPr sz="380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28" name="Google Shape;128;p25"/>
          <p:cNvSpPr txBox="1"/>
          <p:nvPr>
            <p:ph idx="1" type="subTitle"/>
          </p:nvPr>
        </p:nvSpPr>
        <p:spPr>
          <a:xfrm>
            <a:off x="1143000" y="2622425"/>
            <a:ext cx="6858000" cy="19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" sz="2400">
                <a:latin typeface="Lexend ExtraLight"/>
                <a:ea typeface="Lexend ExtraLight"/>
                <a:cs typeface="Lexend ExtraLight"/>
                <a:sym typeface="Lexend ExtraLight"/>
              </a:rPr>
              <a:t>Matteo Oldani </a:t>
            </a:r>
            <a:endParaRPr sz="2400"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" sz="2400">
                <a:latin typeface="Lexend ExtraLight"/>
                <a:ea typeface="Lexend ExtraLight"/>
                <a:cs typeface="Lexend ExtraLight"/>
                <a:sym typeface="Lexend ExtraLight"/>
              </a:rPr>
              <a:t>Under the supervision of</a:t>
            </a:r>
            <a:endParaRPr sz="2400"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26315"/>
              <a:buNone/>
            </a:pPr>
            <a:r>
              <a:t/>
            </a:r>
            <a:endParaRPr sz="1900"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it" sz="2400">
                <a:latin typeface="Lexend ExtraLight"/>
                <a:ea typeface="Lexend ExtraLight"/>
                <a:cs typeface="Lexend ExtraLight"/>
                <a:sym typeface="Lexend ExtraLight"/>
              </a:rPr>
              <a:t>Dina Mahmoud</a:t>
            </a:r>
            <a:endParaRPr sz="2400"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" sz="2400">
                <a:latin typeface="Lexend ExtraLight"/>
                <a:ea typeface="Lexend ExtraLight"/>
                <a:cs typeface="Lexend ExtraLight"/>
                <a:sym typeface="Lexend ExtraLight"/>
              </a:rPr>
              <a:t>Dr. Mirjana Stojilović</a:t>
            </a:r>
            <a:endParaRPr sz="2400"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400"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it" sz="2400">
                <a:latin typeface="Lexend ExtraLight"/>
                <a:ea typeface="Lexend ExtraLight"/>
                <a:cs typeface="Lexend ExtraLight"/>
                <a:sym typeface="Lexend ExtraLight"/>
              </a:rPr>
              <a:t>19/01/2023</a:t>
            </a:r>
            <a:endParaRPr sz="240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Experimental Setup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126675" y="1613175"/>
            <a:ext cx="4445400" cy="206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-310832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ct val="66666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Zedboard Development Board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AMD Xilinx Zynq®-7000 SoC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083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66666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Non-inclusive last-level cache (L2)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19" name="Google Shape;219;p34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20" name="Google Shape;22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650" y="930094"/>
            <a:ext cx="4202120" cy="378716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4"/>
          <p:cNvSpPr/>
          <p:nvPr/>
        </p:nvSpPr>
        <p:spPr>
          <a:xfrm>
            <a:off x="6757300" y="1644425"/>
            <a:ext cx="1074600" cy="603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4"/>
          <p:cNvSpPr/>
          <p:nvPr/>
        </p:nvSpPr>
        <p:spPr>
          <a:xfrm>
            <a:off x="5276175" y="1644425"/>
            <a:ext cx="1074600" cy="6036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23" name="Google Shape;223;p34"/>
          <p:cNvSpPr/>
          <p:nvPr/>
        </p:nvSpPr>
        <p:spPr>
          <a:xfrm>
            <a:off x="5276175" y="2781300"/>
            <a:ext cx="2555700" cy="5382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4"/>
          <p:cNvSpPr/>
          <p:nvPr/>
        </p:nvSpPr>
        <p:spPr>
          <a:xfrm>
            <a:off x="5284000" y="2383625"/>
            <a:ext cx="2547900" cy="263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8034350" y="2383625"/>
            <a:ext cx="405000" cy="263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AXI Protocol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31" name="Google Shape;231;p3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Versions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AXI4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AXI4-Lite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AXI4-Stream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32" name="Google Shape;232;p3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Channels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Read Address Channel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Read Data Channel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Write Address Channel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Write Data Channel 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Write Response Channel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33" name="Google Shape;233;p35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6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Roadmap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39" name="Google Shape;239;p36"/>
          <p:cNvSpPr txBox="1"/>
          <p:nvPr>
            <p:ph idx="1" type="body"/>
          </p:nvPr>
        </p:nvSpPr>
        <p:spPr>
          <a:xfrm>
            <a:off x="126673" y="916321"/>
            <a:ext cx="8890800" cy="349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Background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Experimental Setup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Threat Models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Exploration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Conclusions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40" name="Google Shape;240;p36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50" y="1780547"/>
            <a:ext cx="3951580" cy="295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150" y="1729163"/>
            <a:ext cx="4012877" cy="306256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Threat Models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48" name="Google Shape;248;p37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 ExtraLight"/>
                <a:ea typeface="Lexend ExtraLight"/>
                <a:cs typeface="Lexend ExtraLight"/>
                <a:sym typeface="Lexend ExtraLight"/>
              </a:rPr>
              <a:t>FPGA-to-CPU</a:t>
            </a:r>
            <a:endParaRPr b="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49" name="Google Shape;249;p37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 ExtraLight"/>
                <a:ea typeface="Lexend ExtraLight"/>
                <a:cs typeface="Lexend ExtraLight"/>
                <a:sym typeface="Lexend ExtraLight"/>
              </a:rPr>
              <a:t>CPU-to-FPGA</a:t>
            </a:r>
            <a:endParaRPr b="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50" name="Google Shape;250;p37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Roadmap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56" name="Google Shape;256;p38"/>
          <p:cNvSpPr txBox="1"/>
          <p:nvPr>
            <p:ph idx="1" type="body"/>
          </p:nvPr>
        </p:nvSpPr>
        <p:spPr>
          <a:xfrm>
            <a:off x="126673" y="916321"/>
            <a:ext cx="8890800" cy="349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Background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Experimental Setup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Threat Models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Exploration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Read side-channel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Write side-channel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CPU to FPGA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Conclusions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Timing Difference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63" name="Google Shape;263;p39"/>
          <p:cNvSpPr txBox="1"/>
          <p:nvPr>
            <p:ph idx="1" type="body"/>
          </p:nvPr>
        </p:nvSpPr>
        <p:spPr>
          <a:xfrm>
            <a:off x="422150" y="1369225"/>
            <a:ext cx="4189800" cy="2123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The AXI Read handshake 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length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 depends on the position of data in the cache as 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shown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 by Bossuet et al.</a:t>
            </a:r>
            <a:r>
              <a:rPr baseline="30000" lang="it">
                <a:latin typeface="Lexend ExtraLight"/>
                <a:ea typeface="Lexend ExtraLight"/>
                <a:cs typeface="Lexend ExtraLight"/>
                <a:sym typeface="Lexend ExtraLight"/>
              </a:rPr>
              <a:t>*</a:t>
            </a:r>
            <a:b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</a:b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Data in L1 cache → 12 cycles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Data in L2 cache → 13 cycles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64" name="Google Shape;264;p39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65" name="Google Shape;265;p39"/>
          <p:cNvSpPr txBox="1"/>
          <p:nvPr/>
        </p:nvSpPr>
        <p:spPr>
          <a:xfrm>
            <a:off x="298650" y="4315550"/>
            <a:ext cx="8546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it" sz="1200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rPr>
              <a:t>*</a:t>
            </a:r>
            <a:r>
              <a:rPr lang="it" sz="1200">
                <a:solidFill>
                  <a:srgbClr val="666666"/>
                </a:solidFill>
                <a:latin typeface="Gill Sans"/>
                <a:ea typeface="Gill Sans"/>
                <a:cs typeface="Gill Sans"/>
                <a:sym typeface="Gill Sans"/>
              </a:rPr>
              <a:t>Bossuet et al. “Performing Cache Timing Attacks from the Reconfigurable Part of a Heterogeneous SoC - An Experimental Study”, Applied Sciences 2021</a:t>
            </a:r>
            <a:endParaRPr sz="1200">
              <a:solidFill>
                <a:srgbClr val="666666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350" y="1369219"/>
            <a:ext cx="4227251" cy="1839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Eviction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72" name="Google Shape;272;p40"/>
          <p:cNvSpPr txBox="1"/>
          <p:nvPr>
            <p:ph idx="1" type="body"/>
          </p:nvPr>
        </p:nvSpPr>
        <p:spPr>
          <a:xfrm>
            <a:off x="126673" y="916321"/>
            <a:ext cx="8890800" cy="349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The WSTRB signal controls which byte is valid when a write transaction is issued from the FPGA side to the CPU one.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 cache line is invalidated from L1 if a write is 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issued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 to the same address.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To evict a cache line from L1 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without changing its value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, we can issue a write transaction with the WSTRB to b‘0000’.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73" name="Google Shape;273;p40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Key Recovery Attack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79" name="Google Shape;279;p41"/>
          <p:cNvSpPr txBox="1"/>
          <p:nvPr>
            <p:ph idx="1" type="body"/>
          </p:nvPr>
        </p:nvSpPr>
        <p:spPr>
          <a:xfrm>
            <a:off x="126673" y="916321"/>
            <a:ext cx="8890800" cy="349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Attack steps for a partial key recovery: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Font typeface="Lexend ExtraLight"/>
              <a:buAutoNum type="arabicPeriod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Consider a plaintext of 16 bytes. For every byte, test all the possible values while setting the remaining bytes in the plaintext at random.</a:t>
            </a:r>
            <a:b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</a:b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exend ExtraLight"/>
              <a:buAutoNum type="arabicPeriod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Check if the table has its first 8 bytes in the cache. If so, this plaintext is kept in the candidates, otherwise, it is removed.</a:t>
            </a:r>
            <a:b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</a:b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Lexend ExtraLight"/>
              <a:buAutoNum type="arabicPeriod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Iterate the process until the set of candidates is reduced to only </a:t>
            </a:r>
            <a:b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</a:b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8 values.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050" y="1697050"/>
            <a:ext cx="3849030" cy="320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Read Channel Attack Results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 ExtraLight"/>
                <a:ea typeface="Lexend ExtraLight"/>
                <a:cs typeface="Lexend ExtraLight"/>
                <a:sym typeface="Lexend ExtraLight"/>
              </a:rPr>
              <a:t>Reference paper results</a:t>
            </a:r>
            <a:endParaRPr b="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88" name="Google Shape;288;p4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 ExtraLight"/>
                <a:ea typeface="Lexend ExtraLight"/>
                <a:cs typeface="Lexend ExtraLight"/>
                <a:sym typeface="Lexend ExtraLight"/>
              </a:rPr>
              <a:t>Our results</a:t>
            </a:r>
            <a:endParaRPr b="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89" name="Google Shape;28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50" y="1947425"/>
            <a:ext cx="3056927" cy="31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3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Write Side-channel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96" name="Google Shape;296;p43"/>
          <p:cNvSpPr txBox="1"/>
          <p:nvPr>
            <p:ph idx="1" type="body"/>
          </p:nvPr>
        </p:nvSpPr>
        <p:spPr>
          <a:xfrm>
            <a:off x="302550" y="1369225"/>
            <a:ext cx="43890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We focused on the write transaction of the AXI protocol.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The write handshake 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length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 depends on the data location in cache: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Data in L1 cache → 15+ cycles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Data in L2 cache → </a:t>
            </a:r>
            <a:r>
              <a:rPr lang="it" sz="2000">
                <a:latin typeface="Lexend ExtraLight"/>
                <a:ea typeface="Lexend ExtraLight"/>
                <a:cs typeface="Lexend ExtraLight"/>
                <a:sym typeface="Lexend ExtraLight"/>
              </a:rPr>
              <a:t>14 cycles</a:t>
            </a:r>
            <a:endParaRPr sz="200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97" name="Google Shape;297;p43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98" name="Google Shape;2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775" y="1657356"/>
            <a:ext cx="4147651" cy="182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Introduction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126675" y="1277800"/>
            <a:ext cx="4445400" cy="332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Increasing demand for specialized hardware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High level of parallelism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Application in industry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Healthcare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Automotive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Aerospace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475" y="1277788"/>
            <a:ext cx="3879997" cy="258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263" y="1768238"/>
            <a:ext cx="3671175" cy="3059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850" y="1768250"/>
            <a:ext cx="3671166" cy="30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Write Channel Attack Results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06" name="Google Shape;306;p44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 ExtraLight"/>
                <a:ea typeface="Lexend ExtraLight"/>
                <a:cs typeface="Lexend ExtraLight"/>
                <a:sym typeface="Lexend ExtraLight"/>
              </a:rPr>
              <a:t>Slow version</a:t>
            </a:r>
            <a:endParaRPr b="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07" name="Google Shape;307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 ExtraLight"/>
                <a:ea typeface="Lexend ExtraLight"/>
                <a:cs typeface="Lexend ExtraLight"/>
                <a:sym typeface="Lexend ExtraLight"/>
              </a:rPr>
              <a:t>Optimized version</a:t>
            </a:r>
            <a:endParaRPr b="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08" name="Google Shape;308;p44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5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CPU to FPGA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14" name="Google Shape;314;p45"/>
          <p:cNvSpPr txBox="1"/>
          <p:nvPr>
            <p:ph idx="1" type="body"/>
          </p:nvPr>
        </p:nvSpPr>
        <p:spPr>
          <a:xfrm>
            <a:off x="126675" y="1001075"/>
            <a:ext cx="4491300" cy="378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T-Table implementation of AES as a custom IP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Tables are stored in shared memory (L2 cache)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Key and plaintext are provided by the user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We implemented a timer on the ARM CPU to time accesses to shared T-Tables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15" name="Google Shape;315;p45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075" y="1040525"/>
            <a:ext cx="3990051" cy="356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75" y="1768337"/>
            <a:ext cx="3790830" cy="31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200" y="1756438"/>
            <a:ext cx="3819354" cy="31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CPU to FPGA Attack Results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24" name="Google Shape;324;p46"/>
          <p:cNvSpPr txBox="1"/>
          <p:nvPr>
            <p:ph idx="3" type="body"/>
          </p:nvPr>
        </p:nvSpPr>
        <p:spPr>
          <a:xfrm>
            <a:off x="6106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 ExtraLight"/>
                <a:ea typeface="Lexend ExtraLight"/>
                <a:cs typeface="Lexend ExtraLight"/>
                <a:sym typeface="Lexend ExtraLight"/>
              </a:rPr>
              <a:t>Memory Pattern</a:t>
            </a:r>
            <a:endParaRPr b="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25" name="Google Shape;325;p46"/>
          <p:cNvSpPr txBox="1"/>
          <p:nvPr>
            <p:ph idx="1" type="body"/>
          </p:nvPr>
        </p:nvSpPr>
        <p:spPr>
          <a:xfrm>
            <a:off x="4773816" y="1260872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 ExtraLight"/>
                <a:ea typeface="Lexend ExtraLight"/>
                <a:cs typeface="Lexend ExtraLight"/>
                <a:sym typeface="Lexend ExtraLight"/>
              </a:rPr>
              <a:t>Attack</a:t>
            </a:r>
            <a:r>
              <a:rPr b="0" lang="it">
                <a:latin typeface="Lexend ExtraLight"/>
                <a:ea typeface="Lexend ExtraLight"/>
                <a:cs typeface="Lexend ExtraLight"/>
                <a:sym typeface="Lexend ExtraLight"/>
              </a:rPr>
              <a:t> Results</a:t>
            </a:r>
            <a:endParaRPr b="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26" name="Google Shape;326;p46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Conclusions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32" name="Google Shape;332;p47"/>
          <p:cNvSpPr txBox="1"/>
          <p:nvPr>
            <p:ph idx="1" type="body"/>
          </p:nvPr>
        </p:nvSpPr>
        <p:spPr>
          <a:xfrm>
            <a:off x="126673" y="916321"/>
            <a:ext cx="8890800" cy="349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We assessed 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the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 work done by Bossuet et al. showing the 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feasibility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 of a key 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recovery attack on the T-Table implementation of AES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We found a new side channel on the write transaction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We replicated the attack on AES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We built an optimized version of that attack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We tested the attack on a different threat model: CPU to FPGA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33" name="Google Shape;333;p47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8"/>
          <p:cNvSpPr txBox="1"/>
          <p:nvPr>
            <p:ph type="title"/>
          </p:nvPr>
        </p:nvSpPr>
        <p:spPr>
          <a:xfrm>
            <a:off x="126673" y="102394"/>
            <a:ext cx="7886700" cy="67531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300"/>
              <a:buFont typeface="Gill Sans"/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Thank You!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39" name="Google Shape;339;p48"/>
          <p:cNvSpPr txBox="1"/>
          <p:nvPr>
            <p:ph idx="1" type="body"/>
          </p:nvPr>
        </p:nvSpPr>
        <p:spPr>
          <a:xfrm>
            <a:off x="126673" y="916321"/>
            <a:ext cx="8890654" cy="34964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t" sz="2400">
                <a:latin typeface="Lexend ExtraLight"/>
                <a:ea typeface="Lexend ExtraLight"/>
                <a:cs typeface="Lexend ExtraLight"/>
                <a:sym typeface="Lexend ExtraLight"/>
              </a:rPr>
              <a:t>For more information please </a:t>
            </a:r>
            <a:r>
              <a:rPr lang="it" sz="2400">
                <a:latin typeface="Lexend ExtraLight"/>
                <a:ea typeface="Lexend ExtraLight"/>
                <a:cs typeface="Lexend ExtraLight"/>
                <a:sym typeface="Lexend ExtraLight"/>
              </a:rPr>
              <a:t>contact me at</a:t>
            </a:r>
            <a:br>
              <a:rPr lang="it" sz="2400">
                <a:latin typeface="Lexend ExtraLight"/>
                <a:ea typeface="Lexend ExtraLight"/>
                <a:cs typeface="Lexend ExtraLight"/>
                <a:sym typeface="Lexend ExtraLight"/>
              </a:rPr>
            </a:br>
            <a:r>
              <a:rPr lang="it" sz="2400">
                <a:latin typeface="Lexend ExtraLight"/>
                <a:ea typeface="Lexend ExtraLight"/>
                <a:cs typeface="Lexend ExtraLight"/>
                <a:sym typeface="Lexend ExtraLight"/>
              </a:rPr>
              <a:t>matteo.oldani@epfl.ch</a:t>
            </a:r>
            <a:endParaRPr sz="2400"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40" name="Google Shape;340;p48"/>
          <p:cNvSpPr txBox="1"/>
          <p:nvPr>
            <p:ph idx="12" type="sldNum"/>
          </p:nvPr>
        </p:nvSpPr>
        <p:spPr>
          <a:xfrm>
            <a:off x="8642023" y="4869656"/>
            <a:ext cx="50197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41" name="Google Shape;34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59" y="2664525"/>
            <a:ext cx="3544081" cy="1539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Complete Experimental Setup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47" name="Google Shape;347;p49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225" y="875719"/>
            <a:ext cx="5301545" cy="4061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VHDL Timer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54" name="Google Shape;354;p50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55" name="Google Shape;35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7438" y="818175"/>
            <a:ext cx="5189127" cy="410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1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ARM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 Timer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61" name="Google Shape;361;p51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62" name="Google Shape;3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538" y="1437025"/>
            <a:ext cx="7246926" cy="265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2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Related Work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68" name="Google Shape;368;p52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"/>
                <a:ea typeface="Lexend"/>
                <a:cs typeface="Lexend"/>
                <a:sym typeface="Lexend"/>
              </a:rPr>
              <a:t>Beyond Cache Attacks</a:t>
            </a:r>
            <a:endParaRPr b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69" name="Google Shape;369;p52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The work done by Sepúlveda et al. exploited contention on the bus-based SoC communication to execute the attack exactly after the first round of encryption.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70" name="Google Shape;370;p52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0" lang="it">
                <a:latin typeface="Lexend"/>
                <a:ea typeface="Lexend"/>
                <a:cs typeface="Lexend"/>
                <a:sym typeface="Lexend"/>
              </a:rPr>
              <a:t>JackHammer</a:t>
            </a:r>
            <a:endParaRPr b="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1" name="Google Shape;371;p52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Weissman et al. analysed rowhammer and cache attacks on Intel based SoCs. In particular their 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work showed cache attacks on inclusive last level of caches opening the possibility for </a:t>
            </a:r>
            <a:b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</a:b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PRIME + PROBE attacks.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72" name="Google Shape;372;p52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3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Attack Example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378" name="Google Shape;378;p53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79" name="Google Shape;37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875" y="1023194"/>
            <a:ext cx="8338552" cy="378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Roadmap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126673" y="916321"/>
            <a:ext cx="8890800" cy="349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Background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Cache attacks 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AES T-Table implementation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Experimental Setup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Threat Models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Exploration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Conclusions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43" name="Google Shape;143;p27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Cache Attacks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49" name="Google Shape;149;p28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50" name="Google Shape;150;p28"/>
          <p:cNvSpPr/>
          <p:nvPr/>
        </p:nvSpPr>
        <p:spPr>
          <a:xfrm>
            <a:off x="1069700" y="1152050"/>
            <a:ext cx="1762800" cy="11520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8"/>
          <p:cNvSpPr/>
          <p:nvPr/>
        </p:nvSpPr>
        <p:spPr>
          <a:xfrm>
            <a:off x="3455250" y="1152050"/>
            <a:ext cx="1762800" cy="1152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/>
          <p:nvPr/>
        </p:nvSpPr>
        <p:spPr>
          <a:xfrm>
            <a:off x="1081425" y="2572538"/>
            <a:ext cx="4148400" cy="67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8"/>
          <p:cNvSpPr/>
          <p:nvPr/>
        </p:nvSpPr>
        <p:spPr>
          <a:xfrm>
            <a:off x="1069700" y="3516325"/>
            <a:ext cx="4148400" cy="115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/>
          <p:nvPr/>
        </p:nvSpPr>
        <p:spPr>
          <a:xfrm>
            <a:off x="2550500" y="3992275"/>
            <a:ext cx="1186800" cy="5049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/>
          <p:nvPr/>
        </p:nvSpPr>
        <p:spPr>
          <a:xfrm>
            <a:off x="2733650" y="4125625"/>
            <a:ext cx="128100" cy="238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8"/>
          <p:cNvSpPr/>
          <p:nvPr/>
        </p:nvSpPr>
        <p:spPr>
          <a:xfrm>
            <a:off x="3389775" y="4125625"/>
            <a:ext cx="128100" cy="238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1325600" y="1475025"/>
            <a:ext cx="13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Gill Sans"/>
                <a:ea typeface="Gill Sans"/>
                <a:cs typeface="Gill Sans"/>
                <a:sym typeface="Gill Sans"/>
              </a:rPr>
              <a:t>Attacker Core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3772200" y="1527950"/>
            <a:ext cx="112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Gill Sans"/>
                <a:ea typeface="Gill Sans"/>
                <a:cs typeface="Gill Sans"/>
                <a:sym typeface="Gill Sans"/>
              </a:rPr>
              <a:t>Victim Core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3974400" y="1903875"/>
            <a:ext cx="7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Gill Sans"/>
                <a:ea typeface="Gill Sans"/>
                <a:cs typeface="Gill Sans"/>
                <a:sym typeface="Gill Sans"/>
              </a:rPr>
              <a:t>funct(?)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5968900" y="1175325"/>
            <a:ext cx="2851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funct(secret_bit)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	if(secret_bit == 1)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*addr1;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*addr2;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6757700" y="3298775"/>
            <a:ext cx="128100" cy="238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/>
          <p:nvPr/>
        </p:nvSpPr>
        <p:spPr>
          <a:xfrm>
            <a:off x="6757700" y="3892225"/>
            <a:ext cx="128100" cy="238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7246500" y="32177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addr1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7246500" y="381122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addr2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2793375" y="2710088"/>
            <a:ext cx="7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Gill Sans"/>
                <a:ea typeface="Gill Sans"/>
                <a:cs typeface="Gill Sans"/>
                <a:sym typeface="Gill Sans"/>
              </a:rPr>
              <a:t>Cache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2733650" y="3516350"/>
            <a:ext cx="8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Gill Sans"/>
                <a:ea typeface="Gill Sans"/>
                <a:cs typeface="Gill Sans"/>
                <a:sym typeface="Gill Sans"/>
              </a:rPr>
              <a:t>Memory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28"/>
          <p:cNvSpPr/>
          <p:nvPr/>
        </p:nvSpPr>
        <p:spPr>
          <a:xfrm>
            <a:off x="1887050" y="2791088"/>
            <a:ext cx="128100" cy="2382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/>
          <p:nvPr/>
        </p:nvSpPr>
        <p:spPr>
          <a:xfrm>
            <a:off x="4272600" y="2759400"/>
            <a:ext cx="128100" cy="2382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75" y="1460885"/>
            <a:ext cx="446791" cy="428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8"/>
          <p:cNvCxnSpPr>
            <a:stCxn id="150" idx="2"/>
            <a:endCxn id="167" idx="0"/>
          </p:cNvCxnSpPr>
          <p:nvPr/>
        </p:nvCxnSpPr>
        <p:spPr>
          <a:xfrm>
            <a:off x="1951100" y="2304050"/>
            <a:ext cx="0" cy="4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1" name="Google Shape;171;p28"/>
          <p:cNvCxnSpPr>
            <a:stCxn id="150" idx="2"/>
            <a:endCxn id="156" idx="0"/>
          </p:cNvCxnSpPr>
          <p:nvPr/>
        </p:nvCxnSpPr>
        <p:spPr>
          <a:xfrm>
            <a:off x="1951100" y="2304050"/>
            <a:ext cx="1502700" cy="182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73" y="1466366"/>
            <a:ext cx="446800" cy="417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Cache Attacks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Requirements: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Ability to time access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Ability to control the cache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Flush a cache line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Evict a cache line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Shared memory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79" name="Google Shape;179;p2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Types of Cache Attacks: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FLUSH + RELOAD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EVICT + RELOAD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FLUSH + FLUSH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PRIME + PROBE	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AES T-Table Implementation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AES Steps: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Add round key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Sub-Byte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Shift-Row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Mix-Column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AES 128 → 10 rounds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675" y="1390369"/>
            <a:ext cx="4324352" cy="236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AES T-Table Implementation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75675" y="1219050"/>
            <a:ext cx="8890800" cy="270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T-Table is an optimized implementation of AES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AES steps are done using transformation tables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Each round is composed of 16 lookups 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T-Table implementations of AES are vulnerable to side-channel attacks 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126673" y="916321"/>
            <a:ext cx="8890800" cy="349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AES encryption is done as follow: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where </a:t>
            </a:r>
            <a:r>
              <a:rPr i="1" lang="it">
                <a:latin typeface="Lexend ExtraLight"/>
                <a:ea typeface="Lexend ExtraLight"/>
                <a:cs typeface="Lexend ExtraLight"/>
                <a:sym typeface="Lexend ExtraLight"/>
              </a:rPr>
              <a:t>Te</a:t>
            </a:r>
            <a:r>
              <a:rPr baseline="-25000" i="1" lang="it" sz="2000">
                <a:latin typeface="Lexend ExtraLight"/>
                <a:ea typeface="Lexend ExtraLight"/>
                <a:cs typeface="Lexend ExtraLight"/>
                <a:sym typeface="Lexend ExtraLight"/>
              </a:rPr>
              <a:t>i</a:t>
            </a: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 are the transformation tables used for encryption and: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5" y="1417847"/>
            <a:ext cx="7710826" cy="48860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AES T-Table Implementation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200" y="3870450"/>
            <a:ext cx="2753600" cy="54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587" y="1906450"/>
            <a:ext cx="7710824" cy="11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126673" y="102394"/>
            <a:ext cx="7886700" cy="675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Roadmap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126673" y="916321"/>
            <a:ext cx="8890800" cy="3496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Background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exend ExtraLight"/>
              <a:buChar char="■"/>
            </a:pPr>
            <a:r>
              <a:rPr lang="it">
                <a:latin typeface="Lexend ExtraLight"/>
                <a:ea typeface="Lexend ExtraLight"/>
                <a:cs typeface="Lexend ExtraLight"/>
                <a:sym typeface="Lexend ExtraLight"/>
              </a:rPr>
              <a:t>Experimental Setup</a:t>
            </a:r>
            <a:endParaRPr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Threat Models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Exploration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Lexend ExtraLight"/>
              <a:buChar char="■"/>
            </a:pPr>
            <a:r>
              <a:rPr lang="it">
                <a:solidFill>
                  <a:srgbClr val="888888"/>
                </a:solidFill>
                <a:latin typeface="Lexend ExtraLight"/>
                <a:ea typeface="Lexend ExtraLight"/>
                <a:cs typeface="Lexend ExtraLight"/>
                <a:sym typeface="Lexend ExtraLight"/>
              </a:rPr>
              <a:t>Conclusions</a:t>
            </a:r>
            <a:endParaRPr>
              <a:solidFill>
                <a:srgbClr val="888888"/>
              </a:solidFill>
              <a:latin typeface="Lexend ExtraLight"/>
              <a:ea typeface="Lexend ExtraLight"/>
              <a:cs typeface="Lexend ExtraLight"/>
              <a:sym typeface="Lexend ExtraLight"/>
            </a:endParaRPr>
          </a:p>
        </p:txBody>
      </p:sp>
      <p:sp>
        <p:nvSpPr>
          <p:cNvPr id="212" name="Google Shape;212;p33"/>
          <p:cNvSpPr txBox="1"/>
          <p:nvPr>
            <p:ph idx="12" type="sldNum"/>
          </p:nvPr>
        </p:nvSpPr>
        <p:spPr>
          <a:xfrm>
            <a:off x="8642023" y="4869656"/>
            <a:ext cx="5019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Blue II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